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572" r:id="rId3"/>
    <p:sldId id="574" r:id="rId4"/>
    <p:sldId id="575" r:id="rId5"/>
    <p:sldId id="576" r:id="rId6"/>
    <p:sldId id="577" r:id="rId7"/>
    <p:sldId id="578" r:id="rId8"/>
    <p:sldId id="579" r:id="rId9"/>
    <p:sldId id="580" r:id="rId10"/>
    <p:sldId id="668" r:id="rId11"/>
    <p:sldId id="665" r:id="rId12"/>
    <p:sldId id="581" r:id="rId13"/>
    <p:sldId id="582" r:id="rId14"/>
    <p:sldId id="583" r:id="rId15"/>
    <p:sldId id="672" r:id="rId16"/>
    <p:sldId id="644" r:id="rId17"/>
    <p:sldId id="645" r:id="rId18"/>
    <p:sldId id="647" r:id="rId19"/>
    <p:sldId id="648" r:id="rId20"/>
    <p:sldId id="649" r:id="rId21"/>
    <p:sldId id="650" r:id="rId22"/>
    <p:sldId id="651" r:id="rId23"/>
    <p:sldId id="669" r:id="rId24"/>
    <p:sldId id="670" r:id="rId25"/>
    <p:sldId id="671" r:id="rId26"/>
    <p:sldId id="673" r:id="rId27"/>
    <p:sldId id="675" r:id="rId28"/>
    <p:sldId id="676" r:id="rId29"/>
    <p:sldId id="67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67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49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78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11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48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3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68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13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85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79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00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45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55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37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33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51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80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14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9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02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0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75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41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803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35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98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93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59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1520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07 Relational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Duggan/explore_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bradleyboehmke/data_wrangli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bradleyboehmke/data_wrangli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793609"/>
            <a:ext cx="103632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Data Science for Operational Researchers using R</a:t>
            </a:r>
            <a:endParaRPr lang="en-US" i="1" dirty="0">
              <a:solidFill>
                <a:srgbClr val="0432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189BB-FC0D-99C7-D858-519684769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865104"/>
            <a:ext cx="8534400" cy="817633"/>
          </a:xfrm>
        </p:spPr>
        <p:txBody>
          <a:bodyPr/>
          <a:lstStyle/>
          <a:p>
            <a:r>
              <a:rPr lang="en-US" dirty="0"/>
              <a:t>07 – Relational data and tidy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3708691" y="5792202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https://github.com/JimDuggan/explore_or</a:t>
            </a:r>
            <a:r>
              <a:rPr lang="en-US" dirty="0"/>
              <a:t> </a:t>
            </a:r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3158E90-07CB-5882-461F-F65D81C2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385" y="189604"/>
            <a:ext cx="8525537" cy="23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F842C-CBFC-FD43-B860-F5F5AAAE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Aimsir17 – common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8427D-49C4-D848-9CA7-7F0D81DB1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B3A8875-EFD5-6A41-8416-F9C30A0AB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35" y="1564105"/>
            <a:ext cx="5875344" cy="4712425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74A72AF-861E-E549-A3A2-CA9EC6832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57" y="1416963"/>
            <a:ext cx="5550187" cy="50498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9DC799-A6A3-F546-ACCA-C2159BE9382E}"/>
              </a:ext>
            </a:extLst>
          </p:cNvPr>
          <p:cNvSpPr/>
          <p:nvPr/>
        </p:nvSpPr>
        <p:spPr>
          <a:xfrm>
            <a:off x="6697557" y="2286001"/>
            <a:ext cx="5225738" cy="1142999"/>
          </a:xfrm>
          <a:prstGeom prst="rect">
            <a:avLst/>
          </a:prstGeom>
          <a:solidFill>
            <a:srgbClr val="FFC000">
              <a:alpha val="1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E3BC78-5415-EA4D-952B-A718D49338CF}"/>
              </a:ext>
            </a:extLst>
          </p:cNvPr>
          <p:cNvSpPr/>
          <p:nvPr/>
        </p:nvSpPr>
        <p:spPr>
          <a:xfrm>
            <a:off x="268704" y="2721814"/>
            <a:ext cx="5674895" cy="1320797"/>
          </a:xfrm>
          <a:prstGeom prst="rect">
            <a:avLst/>
          </a:prstGeom>
          <a:solidFill>
            <a:srgbClr val="FFC000">
              <a:alpha val="1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212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7.1 – </a:t>
            </a:r>
            <a:r>
              <a:rPr lang="en-US" b="1" dirty="0" err="1">
                <a:solidFill>
                  <a:srgbClr val="008000"/>
                </a:solidFill>
              </a:rPr>
              <a:t>left_join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October 2017, filter all observations for mace head</a:t>
            </a:r>
          </a:p>
          <a:p>
            <a:r>
              <a:rPr lang="en-US" dirty="0"/>
              <a:t>Create hourly observations (mean) of wind energy generated</a:t>
            </a:r>
          </a:p>
          <a:p>
            <a:r>
              <a:rPr lang="en-US" dirty="0"/>
              <a:t>Join the data sets</a:t>
            </a:r>
          </a:p>
          <a:p>
            <a:r>
              <a:rPr lang="en-US" dirty="0"/>
              <a:t>Plot the wind speed v wind energy generated, and add a model (also use jitter to show more points)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F06FC-CDF4-274D-9C54-CD881B2B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486" y="1558896"/>
            <a:ext cx="5255914" cy="47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11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(3) Filtering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 observations in the same way as mutating joins, but affect the observations, not the variables</a:t>
            </a:r>
          </a:p>
          <a:p>
            <a:r>
              <a:rPr lang="en-US" dirty="0"/>
              <a:t>Two types:</a:t>
            </a:r>
          </a:p>
          <a:p>
            <a:pPr lvl="1"/>
            <a:r>
              <a:rPr lang="en-US" dirty="0" err="1">
                <a:solidFill>
                  <a:srgbClr val="0000FF"/>
                </a:solidFill>
              </a:rPr>
              <a:t>semi_join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x,y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/>
              <a:t>keeps all observations in x that have a match in y</a:t>
            </a:r>
          </a:p>
          <a:p>
            <a:pPr lvl="1"/>
            <a:r>
              <a:rPr lang="en-US" dirty="0" err="1">
                <a:solidFill>
                  <a:srgbClr val="0000FF"/>
                </a:solidFill>
              </a:rPr>
              <a:t>anti_join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x,y</a:t>
            </a:r>
            <a:r>
              <a:rPr lang="en-US" dirty="0">
                <a:solidFill>
                  <a:srgbClr val="0000FF"/>
                </a:solidFill>
              </a:rPr>
              <a:t>)</a:t>
            </a:r>
            <a:r>
              <a:rPr lang="en-US" dirty="0"/>
              <a:t>, drops all observations in x that have a match in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25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7-08-23 12.02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13" y="3905956"/>
            <a:ext cx="2531195" cy="1710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Semi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8" name="Picture 7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71334" y="1876779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44066" y="4024891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4"/>
            <a:endCxn id="11" idx="0"/>
          </p:cNvCxnSpPr>
          <p:nvPr/>
        </p:nvCxnSpPr>
        <p:spPr>
          <a:xfrm>
            <a:off x="3753556" y="3697112"/>
            <a:ext cx="1972732" cy="32777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67223" y="607898"/>
            <a:ext cx="31425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semi_join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408" y="5967336"/>
            <a:ext cx="6738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i="1" dirty="0">
                <a:solidFill>
                  <a:srgbClr val="0000FF"/>
                </a:solidFill>
              </a:rPr>
              <a:t>keeps all observations in x that have a match in y</a:t>
            </a:r>
          </a:p>
        </p:txBody>
      </p:sp>
    </p:spTree>
    <p:extLst>
      <p:ext uri="{BB962C8B-B14F-4D97-AF65-F5344CB8AC3E}">
        <p14:creationId xmlns:p14="http://schemas.microsoft.com/office/powerpoint/2010/main" val="94704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7-08-23 12.11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166" y="4270026"/>
            <a:ext cx="2240071" cy="9934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Anti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8" name="Picture 7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71334" y="1876779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19511" y="3897895"/>
            <a:ext cx="564445" cy="15913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4"/>
            <a:endCxn id="11" idx="0"/>
          </p:cNvCxnSpPr>
          <p:nvPr/>
        </p:nvCxnSpPr>
        <p:spPr>
          <a:xfrm>
            <a:off x="3753557" y="3697111"/>
            <a:ext cx="1648177" cy="20078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67222" y="607898"/>
            <a:ext cx="30331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anti_join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  <p:sp>
        <p:nvSpPr>
          <p:cNvPr id="3" name="Rectangle 2"/>
          <p:cNvSpPr/>
          <p:nvPr/>
        </p:nvSpPr>
        <p:spPr>
          <a:xfrm>
            <a:off x="3136125" y="5622668"/>
            <a:ext cx="6346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</a:rPr>
              <a:t>drops all observations in x that have a match in y</a:t>
            </a:r>
          </a:p>
        </p:txBody>
      </p:sp>
    </p:spTree>
    <p:extLst>
      <p:ext uri="{BB962C8B-B14F-4D97-AF65-F5344CB8AC3E}">
        <p14:creationId xmlns:p14="http://schemas.microsoft.com/office/powerpoint/2010/main" val="541295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D5E472-9995-0A4D-B5FB-F592567D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Challenge 7.2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F5BBE8-06D5-8243-A82D-02F059DD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relationship between minimum daily temperature and maximum daily electricity demand</a:t>
            </a:r>
          </a:p>
          <a:p>
            <a:r>
              <a:rPr lang="en-US" dirty="0"/>
              <a:t>Use three weather stations as examples: BELMULLET, DUBLIN AIPRORT and VALENTIA OBSERVATORY.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198874-10AB-E34A-9CCD-300E3C3D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E97CD9-B028-0448-B069-627279DA801B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445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(2) Tidy Data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data tidying?</a:t>
            </a:r>
          </a:p>
          <a:p>
            <a:pPr lvl="1"/>
            <a:r>
              <a:rPr lang="en-US" dirty="0"/>
              <a:t>Structuring datasets to facilitate analysis</a:t>
            </a:r>
          </a:p>
          <a:p>
            <a:r>
              <a:rPr lang="en-US" dirty="0"/>
              <a:t>The tidy data standard is designed to:</a:t>
            </a:r>
          </a:p>
          <a:p>
            <a:pPr lvl="1"/>
            <a:r>
              <a:rPr lang="en-US" dirty="0"/>
              <a:t>Facilitate initial exploration and analysis of data</a:t>
            </a:r>
          </a:p>
          <a:p>
            <a:pPr lvl="1"/>
            <a:r>
              <a:rPr lang="en-US" dirty="0"/>
              <a:t>Simplify the development of data analysis tools that work well together</a:t>
            </a:r>
          </a:p>
          <a:p>
            <a:r>
              <a:rPr lang="en-US" dirty="0"/>
              <a:t>Principles closely related to relational algebra (</a:t>
            </a:r>
            <a:r>
              <a:rPr lang="en-US" dirty="0" err="1"/>
              <a:t>Codd</a:t>
            </a:r>
            <a:r>
              <a:rPr lang="en-US" dirty="0"/>
              <a:t> 1990)</a:t>
            </a:r>
          </a:p>
          <a:p>
            <a:r>
              <a:rPr lang="en-US" dirty="0"/>
              <a:t>Related packages: </a:t>
            </a:r>
            <a:r>
              <a:rPr lang="en-US" dirty="0" err="1"/>
              <a:t>tidyr</a:t>
            </a:r>
            <a:r>
              <a:rPr lang="en-US" dirty="0"/>
              <a:t>, ggplot2, </a:t>
            </a:r>
            <a:r>
              <a:rPr lang="en-US" dirty="0" err="1"/>
              <a:t>dplyr</a:t>
            </a:r>
            <a:endParaRPr lang="en-US" dirty="0"/>
          </a:p>
        </p:txBody>
      </p:sp>
      <p:pic>
        <p:nvPicPr>
          <p:cNvPr id="5" name="Picture 4" descr="data-science-explore.png">
            <a:extLst>
              <a:ext uri="{FF2B5EF4-FFF2-40B4-BE49-F238E27FC236}">
                <a16:creationId xmlns:a16="http://schemas.microsoft.com/office/drawing/2014/main" id="{8B5520BE-7776-A44B-92BD-70C9CB65B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47269"/>
            <a:ext cx="5528705" cy="203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46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tidy data? (Wickham et al. p150)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 to picking one consistent way of storing data. Easier to learn tools that work with tidy data because they have a underlying uniformity</a:t>
            </a:r>
          </a:p>
          <a:p>
            <a:r>
              <a:rPr lang="en-US" dirty="0"/>
              <a:t>Specific advantage to placing variables in columns because it allows R’s </a:t>
            </a:r>
            <a:r>
              <a:rPr lang="en-US" dirty="0" err="1"/>
              <a:t>vectorised</a:t>
            </a:r>
            <a:r>
              <a:rPr lang="en-US" dirty="0"/>
              <a:t> functions to shine.</a:t>
            </a:r>
          </a:p>
          <a:p>
            <a:r>
              <a:rPr lang="en-US" dirty="0" err="1"/>
              <a:t>dplyr</a:t>
            </a:r>
            <a:r>
              <a:rPr lang="en-US" dirty="0"/>
              <a:t>, ggplot2 designed to work with tidy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94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a Tidy Dataset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variable must have its own column</a:t>
            </a:r>
          </a:p>
          <a:p>
            <a:r>
              <a:rPr lang="en-US" dirty="0"/>
              <a:t>Each observation must have its own row</a:t>
            </a:r>
          </a:p>
          <a:p>
            <a:r>
              <a:rPr lang="en-US" dirty="0"/>
              <a:t>Each value must have its own cell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4038600" cy="2125133"/>
          </a:xfrm>
        </p:spPr>
        <p:txBody>
          <a:bodyPr/>
          <a:lstStyle/>
          <a:p>
            <a:r>
              <a:rPr lang="en-US" i="1" dirty="0">
                <a:solidFill>
                  <a:srgbClr val="0000FF"/>
                </a:solidFill>
              </a:rPr>
              <a:t>Put every dataset in a </a:t>
            </a:r>
            <a:r>
              <a:rPr lang="en-US" i="1" dirty="0" err="1">
                <a:solidFill>
                  <a:srgbClr val="0000FF"/>
                </a:solidFill>
              </a:rPr>
              <a:t>tibble</a:t>
            </a:r>
            <a:endParaRPr lang="en-US" i="1" dirty="0">
              <a:solidFill>
                <a:srgbClr val="0000FF"/>
              </a:solidFill>
            </a:endParaRPr>
          </a:p>
          <a:p>
            <a:r>
              <a:rPr lang="en-US" i="1" dirty="0">
                <a:solidFill>
                  <a:srgbClr val="0000FF"/>
                </a:solidFill>
              </a:rPr>
              <a:t>Put each variable in a column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72200" y="5818387"/>
            <a:ext cx="4151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https://rpubs.com/bradleyboehmke/data_wrangling</a:t>
            </a:r>
            <a:r>
              <a:rPr lang="en-US" sz="1400" dirty="0"/>
              <a:t> </a:t>
            </a:r>
          </a:p>
        </p:txBody>
      </p:sp>
      <p:pic>
        <p:nvPicPr>
          <p:cNvPr id="7" name="Picture 6" descr="Screenshot 2016-10-13 08.19.0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9"/>
          <a:stretch/>
        </p:blipFill>
        <p:spPr>
          <a:xfrm>
            <a:off x="5714624" y="3873302"/>
            <a:ext cx="4953377" cy="162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85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R – untidy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7AF4425-BAFA-F442-942E-70F96287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59031"/>
            <a:ext cx="9569116" cy="419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9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(1) Relational Data with </a:t>
            </a:r>
            <a:r>
              <a:rPr lang="en-US" b="1" dirty="0" err="1">
                <a:solidFill>
                  <a:srgbClr val="0000FF"/>
                </a:solidFill>
              </a:rPr>
              <a:t>dplyr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Typically, data analysis involves many tables of data that must be combined to answer questions</a:t>
            </a:r>
          </a:p>
          <a:p>
            <a:r>
              <a:rPr lang="en-US" dirty="0"/>
              <a:t>Collectively, multiple tables of data are called </a:t>
            </a:r>
            <a:r>
              <a:rPr lang="en-US" i="1" dirty="0"/>
              <a:t>relational data</a:t>
            </a:r>
            <a:endParaRPr lang="en-US" dirty="0"/>
          </a:p>
          <a:p>
            <a:r>
              <a:rPr lang="en-US" dirty="0"/>
              <a:t>Relations are always defined between a pair of tables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 descr="Screenshot 2017-08-16 07.21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54" y="1600200"/>
            <a:ext cx="2215890" cy="1998258"/>
          </a:xfrm>
          <a:prstGeom prst="rect">
            <a:avLst/>
          </a:prstGeom>
        </p:spPr>
      </p:pic>
      <p:pic>
        <p:nvPicPr>
          <p:cNvPr id="9" name="Picture 8" descr="Screenshot 2017-08-16 07.22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54" y="4051300"/>
            <a:ext cx="2215890" cy="192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01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the variables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89286" y="2330649"/>
            <a:ext cx="3056467" cy="1489324"/>
          </a:xfrm>
        </p:spPr>
        <p:txBody>
          <a:bodyPr>
            <a:normAutofit/>
          </a:bodyPr>
          <a:lstStyle/>
          <a:p>
            <a:r>
              <a:rPr lang="en-US" dirty="0"/>
              <a:t>Student</a:t>
            </a:r>
          </a:p>
          <a:p>
            <a:r>
              <a:rPr lang="en-US" dirty="0"/>
              <a:t>Subject </a:t>
            </a:r>
          </a:p>
          <a:p>
            <a:r>
              <a:rPr lang="en-US" dirty="0"/>
              <a:t>Result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0578" y="5962112"/>
            <a:ext cx="4151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https://rpubs.com/bradleyboehmke/data_wrangling</a:t>
            </a:r>
            <a:r>
              <a:rPr lang="en-US" sz="1400" dirty="0"/>
              <a:t> </a:t>
            </a:r>
          </a:p>
        </p:txBody>
      </p:sp>
      <p:pic>
        <p:nvPicPr>
          <p:cNvPr id="6" name="Picture 5" descr="Screenshot 2016-10-13 08.19.0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9"/>
          <a:stretch/>
        </p:blipFill>
        <p:spPr>
          <a:xfrm>
            <a:off x="151087" y="3975747"/>
            <a:ext cx="4953377" cy="1625946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AFC9EE7-204E-C244-9D98-B3D67CABB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049" y="1423858"/>
            <a:ext cx="6038665" cy="264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26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DD9B644-303C-C648-8AF9-DEF3DB2CB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8"/>
            <a:ext cx="7120136" cy="3118267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A8143F8-60A6-2540-B04D-E4F93CBA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824" y="1417638"/>
            <a:ext cx="3652424" cy="40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07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tidyr</a:t>
            </a:r>
            <a:r>
              <a:rPr lang="en-US" dirty="0"/>
              <a:t> package – sample functions of data tidying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pivot_longer</a:t>
            </a:r>
            <a:r>
              <a:rPr lang="en-US" b="1" dirty="0">
                <a:solidFill>
                  <a:srgbClr val="0000FF"/>
                </a:solidFill>
              </a:rPr>
              <a:t>() </a:t>
            </a:r>
            <a:r>
              <a:rPr lang="en-US" dirty="0"/>
              <a:t>takes multiple columns, and gathers them into key-value pairs: it makes “wide” data longer</a:t>
            </a:r>
          </a:p>
          <a:p>
            <a:r>
              <a:rPr lang="en-US" b="1" dirty="0" err="1">
                <a:solidFill>
                  <a:srgbClr val="0000FF"/>
                </a:solidFill>
              </a:rPr>
              <a:t>pivot_wider</a:t>
            </a:r>
            <a:r>
              <a:rPr lang="en-US" b="1" dirty="0">
                <a:solidFill>
                  <a:srgbClr val="0000FF"/>
                </a:solidFill>
              </a:rPr>
              <a:t>() </a:t>
            </a:r>
            <a:r>
              <a:rPr lang="en-US" dirty="0"/>
              <a:t>takes two columns (key and value) and spreads into multiple columns, it makes long data wider</a:t>
            </a:r>
          </a:p>
          <a:p>
            <a:r>
              <a:rPr lang="en-US" b="1" dirty="0">
                <a:solidFill>
                  <a:srgbClr val="0000FF"/>
                </a:solidFill>
              </a:rPr>
              <a:t>separate() </a:t>
            </a:r>
            <a:r>
              <a:rPr lang="en-US" dirty="0"/>
              <a:t>splits a single column into multiple 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08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F5785-170A-C24A-869B-EB94691B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B050"/>
                </a:solidFill>
              </a:rPr>
              <a:t>pivot_longer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FE8C0-3F1C-8A4D-B3E9-1650675F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A1B0CE-22AE-A54B-A251-B4B4B1704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2" y="1316235"/>
            <a:ext cx="7555865" cy="4969402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233DF42-855C-C941-A777-939E8C732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524" y="1726918"/>
            <a:ext cx="7133724" cy="3404163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B64B7B-8958-224F-8A5E-42196AF5E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859" y="5131081"/>
            <a:ext cx="7353141" cy="97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49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C7CE1-E13F-BB49-891F-792F8BD6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54D4-7C4F-0440-B57C-6BD64914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2D80D7F-DD43-CC40-9CCA-2A99E9950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8"/>
            <a:ext cx="7120136" cy="3118267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AC54F88-7EDA-5545-86C0-32F8818F7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824" y="1417638"/>
            <a:ext cx="3652424" cy="40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17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81E65B9F-2091-684C-8411-8FAAE9983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824" y="1417638"/>
            <a:ext cx="3652424" cy="4087812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75EE478B-29CD-4A43-A452-FD8DE4F2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" y="1253870"/>
            <a:ext cx="7120136" cy="311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C3321-9B6D-064E-8650-30DD94AD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pivot_longer</a:t>
            </a:r>
            <a:r>
              <a:rPr lang="en-US" dirty="0"/>
              <a:t>() Function call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B6A10-D014-2147-A9E9-927767B1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0F9BE-C8A2-F54A-86AA-1FF72587D881}"/>
              </a:ext>
            </a:extLst>
          </p:cNvPr>
          <p:cNvSpPr/>
          <p:nvPr/>
        </p:nvSpPr>
        <p:spPr>
          <a:xfrm>
            <a:off x="1118716" y="2061031"/>
            <a:ext cx="6008972" cy="288758"/>
          </a:xfrm>
          <a:prstGeom prst="rect">
            <a:avLst/>
          </a:prstGeom>
          <a:solidFill>
            <a:srgbClr val="FFC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9D9CDC-D456-CC43-81AD-B9199A90F0D3}"/>
              </a:ext>
            </a:extLst>
          </p:cNvPr>
          <p:cNvSpPr/>
          <p:nvPr/>
        </p:nvSpPr>
        <p:spPr>
          <a:xfrm rot="5400000">
            <a:off x="9252431" y="2817164"/>
            <a:ext cx="3767971" cy="968919"/>
          </a:xfrm>
          <a:prstGeom prst="rect">
            <a:avLst/>
          </a:prstGeom>
          <a:solidFill>
            <a:srgbClr val="FFC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C70F98-85C3-EA4D-BC75-58B3B19C0831}"/>
              </a:ext>
            </a:extLst>
          </p:cNvPr>
          <p:cNvSpPr/>
          <p:nvPr/>
        </p:nvSpPr>
        <p:spPr>
          <a:xfrm>
            <a:off x="1077634" y="1608796"/>
            <a:ext cx="6050054" cy="288758"/>
          </a:xfrm>
          <a:prstGeom prst="rect">
            <a:avLst/>
          </a:prstGeom>
          <a:solidFill>
            <a:schemeClr val="tx2">
              <a:lumMod val="20000"/>
              <a:lumOff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5327E5-8F07-7F4B-B0E2-A0B852F34519}"/>
              </a:ext>
            </a:extLst>
          </p:cNvPr>
          <p:cNvSpPr/>
          <p:nvPr/>
        </p:nvSpPr>
        <p:spPr>
          <a:xfrm rot="5400000">
            <a:off x="8326815" y="2860468"/>
            <a:ext cx="3767970" cy="882316"/>
          </a:xfrm>
          <a:prstGeom prst="rect">
            <a:avLst/>
          </a:prstGeom>
          <a:solidFill>
            <a:schemeClr val="tx2">
              <a:lumMod val="20000"/>
              <a:lumOff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0C0BCCF-5C47-9549-B861-9AA3A64E0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43" y="4563295"/>
            <a:ext cx="5791868" cy="18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00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C870-EEC2-1544-B04E-38927615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Supports data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5B4F8-DDF8-FF49-A4E9-3CF37A65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81391-452B-BB49-9530-C856BB3DB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88" y="1417638"/>
            <a:ext cx="9990221" cy="4900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51D2E5-2CA3-9842-A22F-29433D2A15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1981199" y="5236712"/>
            <a:ext cx="7916779" cy="58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06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3B521-758A-6242-8874-D438531B2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791" y="2760182"/>
            <a:ext cx="7222312" cy="3548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9835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Transform the census data to tidy format and create the following plot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D3CD3CA-5472-6847-A022-635ADFB909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3960628" y="3080451"/>
            <a:ext cx="4270744" cy="25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49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1DA5-2FE2-0D02-2E20-634910A07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5E29FF-01C0-BB9D-FD8D-423DCA50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A7ACD-DABE-7394-7DBA-727A5DCDC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628"/>
            <a:ext cx="11254800" cy="40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47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EDCDE-4F52-4D90-FDB1-88FA0445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C27A7F-5DBC-B9F0-28FD-E3C588FBD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D9A98F9-B192-8FD8-3AE8-1E0EB9DE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81" y="1548265"/>
            <a:ext cx="10121037" cy="456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67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variables used to connect each pair of tables are called keys</a:t>
            </a:r>
          </a:p>
          <a:p>
            <a:r>
              <a:rPr lang="en-US" b="1" dirty="0">
                <a:solidFill>
                  <a:srgbClr val="0000FF"/>
                </a:solidFill>
              </a:rPr>
              <a:t>A key is a variable (or set of variables) that uniquely identifies an observation</a:t>
            </a:r>
          </a:p>
          <a:p>
            <a:r>
              <a:rPr lang="en-US" dirty="0"/>
              <a:t>There are two types of keys: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primary key </a:t>
            </a:r>
            <a:r>
              <a:rPr lang="en-US" dirty="0"/>
              <a:t>uniquely identifies an observation in its own table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foreign key </a:t>
            </a:r>
            <a:r>
              <a:rPr lang="en-US" dirty="0"/>
              <a:t>uniquely identifies an observation in another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Mutating Joins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you to combine variables from two tables</a:t>
            </a:r>
          </a:p>
          <a:p>
            <a:r>
              <a:rPr lang="en-US" dirty="0"/>
              <a:t>First matches observations by their keys, and then copies across variables from one table to another</a:t>
            </a:r>
          </a:p>
          <a:p>
            <a:r>
              <a:rPr lang="en-US" dirty="0"/>
              <a:t>Similar to mutate(), the join functions add variables to the right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3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Inner Join: </a:t>
            </a:r>
          </a:p>
          <a:p>
            <a:pPr lvl="1"/>
            <a:r>
              <a:rPr lang="en-US" dirty="0"/>
              <a:t>matches pairs of observations when their keys are equal</a:t>
            </a:r>
          </a:p>
          <a:p>
            <a:pPr lvl="1"/>
            <a:r>
              <a:rPr lang="en-US" dirty="0"/>
              <a:t>Unmatched rows are not included in the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Screenshot 2017-08-16 08.24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5821">
            <a:off x="1984020" y="4504186"/>
            <a:ext cx="1409700" cy="1257300"/>
          </a:xfrm>
          <a:prstGeom prst="rect">
            <a:avLst/>
          </a:prstGeom>
        </p:spPr>
      </p:pic>
      <p:pic>
        <p:nvPicPr>
          <p:cNvPr id="6" name="Picture 5" descr="Screenshot 2017-08-16 08.26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00" y="4512734"/>
            <a:ext cx="2108200" cy="952500"/>
          </a:xfrm>
          <a:prstGeom prst="rect">
            <a:avLst/>
          </a:prstGeom>
        </p:spPr>
      </p:pic>
      <p:pic>
        <p:nvPicPr>
          <p:cNvPr id="7" name="Picture 6" descr="Screenshot 2017-08-16 07.22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24">
            <a:off x="4702797" y="4494781"/>
            <a:ext cx="1450904" cy="1259998"/>
          </a:xfrm>
          <a:prstGeom prst="rect">
            <a:avLst/>
          </a:prstGeom>
        </p:spPr>
      </p:pic>
      <p:sp>
        <p:nvSpPr>
          <p:cNvPr id="8" name="Oval 7"/>
          <p:cNvSpPr>
            <a:spLocks noChangeAspect="1"/>
          </p:cNvSpPr>
          <p:nvPr/>
        </p:nvSpPr>
        <p:spPr>
          <a:xfrm>
            <a:off x="3949701" y="4006277"/>
            <a:ext cx="199554" cy="1995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8" idx="3"/>
          </p:cNvCxnSpPr>
          <p:nvPr/>
        </p:nvCxnSpPr>
        <p:spPr>
          <a:xfrm flipH="1">
            <a:off x="3118557" y="4176608"/>
            <a:ext cx="860368" cy="465949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5"/>
          </p:cNvCxnSpPr>
          <p:nvPr/>
        </p:nvCxnSpPr>
        <p:spPr>
          <a:xfrm>
            <a:off x="4120031" y="4176608"/>
            <a:ext cx="818858" cy="465949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7013222" y="4642556"/>
            <a:ext cx="931334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949701" y="4398278"/>
            <a:ext cx="199554" cy="1995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1" idx="3"/>
          </p:cNvCxnSpPr>
          <p:nvPr/>
        </p:nvCxnSpPr>
        <p:spPr>
          <a:xfrm flipH="1">
            <a:off x="3270959" y="4568608"/>
            <a:ext cx="707967" cy="285614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1" idx="5"/>
          </p:cNvCxnSpPr>
          <p:nvPr/>
        </p:nvCxnSpPr>
        <p:spPr>
          <a:xfrm>
            <a:off x="4120032" y="4568608"/>
            <a:ext cx="635413" cy="285614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013222" y="5829009"/>
            <a:ext cx="320697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inner_join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1768708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outer join keeps observations that appear in at least one of the tables. There are three types of outer joins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left join </a:t>
            </a:r>
            <a:r>
              <a:rPr lang="en-US" dirty="0"/>
              <a:t>keeps all observations in x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right join </a:t>
            </a:r>
            <a:r>
              <a:rPr lang="en-US" dirty="0"/>
              <a:t>keeps all observations in y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full join </a:t>
            </a:r>
            <a:r>
              <a:rPr lang="en-US" dirty="0"/>
              <a:t>keeps all observations in x and 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14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Left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Screenshot 2017-08-23 10.04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8" name="Picture 7" descr="Screenshot 2017-08-23 10.05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pic>
        <p:nvPicPr>
          <p:cNvPr id="9" name="Picture 8" descr="Screenshot 2017-08-23 10.06.3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421" y="4231924"/>
            <a:ext cx="3085714" cy="1800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71334" y="1876779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19511" y="4434113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4"/>
            <a:endCxn id="11" idx="0"/>
          </p:cNvCxnSpPr>
          <p:nvPr/>
        </p:nvCxnSpPr>
        <p:spPr>
          <a:xfrm>
            <a:off x="3753557" y="3697112"/>
            <a:ext cx="1648177" cy="73700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67222" y="607898"/>
            <a:ext cx="296577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left_join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795666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Right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Screenshot 2017-08-23 10.08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090" y="4169305"/>
            <a:ext cx="3150000" cy="1800000"/>
          </a:xfrm>
          <a:prstGeom prst="rect">
            <a:avLst/>
          </a:prstGeom>
        </p:spPr>
      </p:pic>
      <p:pic>
        <p:nvPicPr>
          <p:cNvPr id="6" name="Picture 5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7" name="Picture 6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pic>
        <p:nvPicPr>
          <p:cNvPr id="8" name="Picture 7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408334" y="1862667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20734" y="4476446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4"/>
            <a:endCxn id="10" idx="0"/>
          </p:cNvCxnSpPr>
          <p:nvPr/>
        </p:nvCxnSpPr>
        <p:spPr>
          <a:xfrm flipH="1">
            <a:off x="5302956" y="3682999"/>
            <a:ext cx="2387600" cy="79344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67222" y="607898"/>
            <a:ext cx="31401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right_join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2715684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7-08-23 10.23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755" y="4065412"/>
            <a:ext cx="2943578" cy="2120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Full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7" name="Picture 6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pic>
        <p:nvPicPr>
          <p:cNvPr id="8" name="Picture 7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408334" y="1862667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961248" y="4365156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12067" y="1862667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4"/>
            <a:endCxn id="10" idx="0"/>
          </p:cNvCxnSpPr>
          <p:nvPr/>
        </p:nvCxnSpPr>
        <p:spPr>
          <a:xfrm flipH="1">
            <a:off x="5243470" y="3682999"/>
            <a:ext cx="2447086" cy="68215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4"/>
            <a:endCxn id="10" idx="0"/>
          </p:cNvCxnSpPr>
          <p:nvPr/>
        </p:nvCxnSpPr>
        <p:spPr>
          <a:xfrm>
            <a:off x="3694290" y="3682999"/>
            <a:ext cx="1549181" cy="68215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67223" y="607898"/>
            <a:ext cx="294939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full_join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3549151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21742</TotalTime>
  <Words>848</Words>
  <Application>Microsoft Macintosh PowerPoint</Application>
  <PresentationFormat>Widescreen</PresentationFormat>
  <Paragraphs>147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Data Science for Operational Researchers using R</vt:lpstr>
      <vt:lpstr>(1) Relational Data with dplyr</vt:lpstr>
      <vt:lpstr>Keys</vt:lpstr>
      <vt:lpstr>(2) Mutating Joins</vt:lpstr>
      <vt:lpstr>Join Types</vt:lpstr>
      <vt:lpstr>Outer Joins</vt:lpstr>
      <vt:lpstr>Left Join</vt:lpstr>
      <vt:lpstr>Right Join</vt:lpstr>
      <vt:lpstr>Full Join</vt:lpstr>
      <vt:lpstr>Aimsir17 – common keys</vt:lpstr>
      <vt:lpstr>Challenge 7.1 – left_join</vt:lpstr>
      <vt:lpstr>(3) Filtering Joins</vt:lpstr>
      <vt:lpstr>Semi Join</vt:lpstr>
      <vt:lpstr>Anti Join</vt:lpstr>
      <vt:lpstr>Challenge 7.2</vt:lpstr>
      <vt:lpstr>(2) Tidy Data - Overview</vt:lpstr>
      <vt:lpstr>Why tidy data? (Wickham et al. p150)</vt:lpstr>
      <vt:lpstr>Rules for a Tidy Dataset</vt:lpstr>
      <vt:lpstr>Example in R – untidy data</vt:lpstr>
      <vt:lpstr>Identify the variables</vt:lpstr>
      <vt:lpstr>The goal…</vt:lpstr>
      <vt:lpstr>tidyr package – sample functions of data tidying</vt:lpstr>
      <vt:lpstr>pivot_longer()</vt:lpstr>
      <vt:lpstr>For example…</vt:lpstr>
      <vt:lpstr>pivot_longer() Function call</vt:lpstr>
      <vt:lpstr>Tidy data Supports data exploration</vt:lpstr>
      <vt:lpstr>Challenge</vt:lpstr>
      <vt:lpstr>Exercise 1</vt:lpstr>
      <vt:lpstr>Exercise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565</cp:revision>
  <cp:lastPrinted>2020-11-24T11:26:30Z</cp:lastPrinted>
  <dcterms:created xsi:type="dcterms:W3CDTF">2016-06-27T07:49:28Z</dcterms:created>
  <dcterms:modified xsi:type="dcterms:W3CDTF">2024-10-25T14:11:38Z</dcterms:modified>
</cp:coreProperties>
</file>